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72" r:id="rId9"/>
    <p:sldId id="261" r:id="rId10"/>
    <p:sldId id="274" r:id="rId11"/>
    <p:sldId id="262" r:id="rId12"/>
    <p:sldId id="263" r:id="rId13"/>
    <p:sldId id="264" r:id="rId14"/>
    <p:sldId id="275" r:id="rId15"/>
    <p:sldId id="265" r:id="rId16"/>
    <p:sldId id="276" r:id="rId17"/>
    <p:sldId id="266" r:id="rId18"/>
    <p:sldId id="273" r:id="rId19"/>
    <p:sldId id="267" r:id="rId20"/>
    <p:sldId id="277" r:id="rId21"/>
    <p:sldId id="268" r:id="rId22"/>
    <p:sldId id="278" r:id="rId23"/>
    <p:sldId id="269" r:id="rId24"/>
  </p:sldIdLst>
  <p:sldSz cx="13004800" cy="9753600"/>
  <p:notesSz cx="6858000" cy="9144000"/>
  <p:defaultTextStyle>
    <a:lvl1pPr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1pPr>
    <a:lvl2pPr indent="228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2pPr>
    <a:lvl3pPr indent="457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3pPr>
    <a:lvl4pPr indent="685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4pPr>
    <a:lvl5pPr indent="9144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5pPr>
    <a:lvl6pPr indent="11430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6pPr>
    <a:lvl7pPr indent="1371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7pPr>
    <a:lvl8pPr indent="1600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8pPr>
    <a:lvl9pPr indent="1828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solidFill>
                <a:srgbClr val="3C5F5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C5F5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solidFill>
                <a:srgbClr val="354851"/>
              </a:solidFill>
              <a:prstDash val="solid"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solidFill>
                <a:srgbClr val="3548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28" y="-96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027419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100000">
              <a:prstClr val="white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3"/>
              </a:buBlip>
            </a:lvl1pPr>
            <a:lvl2pPr>
              <a:buBlip>
                <a:blip r:embed="rId13"/>
              </a:buBlip>
            </a:lvl2pPr>
            <a:lvl3pPr>
              <a:buBlip>
                <a:blip r:embed="rId13"/>
              </a:buBlip>
            </a:lvl3pPr>
            <a:lvl4pPr>
              <a:buBlip>
                <a:blip r:embed="rId13"/>
              </a:buBlip>
            </a:lvl4pPr>
            <a:lvl5pPr>
              <a:buBlip>
                <a:blip r:embed="rId1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spd="med"/>
  <p:txStyles>
    <p:titleStyle>
      <a:lvl1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titleStyle>
    <p:bodyStyle>
      <a:lvl1pPr marL="393700" indent="-393700" defTabSz="584200">
        <a:spcBef>
          <a:spcPts val="3600"/>
        </a:spcBef>
        <a:buSzPct val="50000"/>
        <a:buBlip>
          <a:blip r:embed="rId1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1pPr>
      <a:lvl2pPr marL="787400" indent="-393700" defTabSz="584200">
        <a:spcBef>
          <a:spcPts val="3600"/>
        </a:spcBef>
        <a:buSzPct val="50000"/>
        <a:buBlip>
          <a:blip r:embed="rId1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2pPr>
      <a:lvl3pPr marL="1181100" indent="-393700" defTabSz="584200">
        <a:spcBef>
          <a:spcPts val="3600"/>
        </a:spcBef>
        <a:buSzPct val="50000"/>
        <a:buBlip>
          <a:blip r:embed="rId1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3pPr>
      <a:lvl4pPr marL="1574800" indent="-393700" defTabSz="584200">
        <a:spcBef>
          <a:spcPts val="3600"/>
        </a:spcBef>
        <a:buSzPct val="50000"/>
        <a:buBlip>
          <a:blip r:embed="rId1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4pPr>
      <a:lvl5pPr marL="1968500" indent="-393700" defTabSz="584200">
        <a:spcBef>
          <a:spcPts val="3600"/>
        </a:spcBef>
        <a:buSzPct val="50000"/>
        <a:buBlip>
          <a:blip r:embed="rId1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5pPr>
      <a:lvl6pPr marL="2362200" indent="-393700" defTabSz="584200">
        <a:spcBef>
          <a:spcPts val="3600"/>
        </a:spcBef>
        <a:buSzPct val="50000"/>
        <a:buBlip>
          <a:blip r:embed="rId1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6pPr>
      <a:lvl7pPr marL="2755900" indent="-393700" defTabSz="584200">
        <a:spcBef>
          <a:spcPts val="3600"/>
        </a:spcBef>
        <a:buSzPct val="50000"/>
        <a:buBlip>
          <a:blip r:embed="rId1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7pPr>
      <a:lvl8pPr marL="3149600" indent="-393700" defTabSz="584200">
        <a:spcBef>
          <a:spcPts val="3600"/>
        </a:spcBef>
        <a:buSzPct val="50000"/>
        <a:buBlip>
          <a:blip r:embed="rId1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8pPr>
      <a:lvl9pPr marL="3543300" indent="-393700" defTabSz="584200">
        <a:spcBef>
          <a:spcPts val="3600"/>
        </a:spcBef>
        <a:buSzPct val="50000"/>
        <a:buBlip>
          <a:blip r:embed="rId1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 dirty="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America’s </a:t>
            </a:r>
            <a:r>
              <a:rPr sz="7800" dirty="0" smtClean="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History</a:t>
            </a:r>
            <a:r>
              <a:rPr lang="en-US" dirty="0"/>
              <a:t/>
            </a:r>
            <a:br>
              <a:rPr lang="en-US" dirty="0"/>
            </a:br>
            <a:endParaRPr sz="7800" dirty="0">
              <a:solidFill>
                <a:srgbClr val="276D6D"/>
              </a:solidFill>
              <a:effectLst>
                <a:outerShdw blurRad="63500" dist="12700" dir="540000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E5E5E"/>
                </a:solidFill>
              </a:rPr>
              <a:t>Chapter </a:t>
            </a:r>
            <a:r>
              <a:rPr sz="4000" dirty="0" smtClean="0">
                <a:solidFill>
                  <a:srgbClr val="5E5E5E"/>
                </a:solidFill>
              </a:rPr>
              <a:t>29</a:t>
            </a:r>
            <a:r>
              <a:rPr lang="en-US" sz="4000" dirty="0" smtClean="0">
                <a:solidFill>
                  <a:srgbClr val="5E5E5E"/>
                </a:solidFill>
              </a:rPr>
              <a:t> (</a:t>
            </a:r>
            <a:r>
              <a:rPr lang="en-US" sz="4000" smtClean="0">
                <a:solidFill>
                  <a:srgbClr val="5E5E5E"/>
                </a:solidFill>
              </a:rPr>
              <a:t>only </a:t>
            </a:r>
            <a:r>
              <a:rPr lang="en-US" sz="4000" smtClean="0">
                <a:solidFill>
                  <a:srgbClr val="5E5E5E"/>
                </a:solidFill>
              </a:rPr>
              <a:t>TWO </a:t>
            </a:r>
            <a:r>
              <a:rPr lang="en-US" sz="4000" dirty="0" smtClean="0">
                <a:solidFill>
                  <a:srgbClr val="5E5E5E"/>
                </a:solidFill>
              </a:rPr>
              <a:t>more chapters) </a:t>
            </a:r>
            <a:endParaRPr sz="4000" dirty="0">
              <a:solidFill>
                <a:srgbClr val="5E5E5E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0923" y="2462954"/>
            <a:ext cx="5708658" cy="6635053"/>
          </a:xfrm>
        </p:spPr>
        <p:txBody>
          <a:bodyPr>
            <a:normAutofit fontScale="92500"/>
          </a:bodyPr>
          <a:lstStyle/>
          <a:p>
            <a:pPr marL="474726" lvl="1" indent="-285750" defTabSz="280415">
              <a:spcBef>
                <a:spcPts val="170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lang="en-US" sz="2400" b="1" dirty="0"/>
              <a:t>Gerald Ford, the Nixon’s VP became president and granted Nixon a pardon </a:t>
            </a:r>
          </a:p>
          <a:p>
            <a:pPr marL="663701" lvl="2" indent="-285750" defTabSz="280415">
              <a:spcBef>
                <a:spcPts val="17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00FF"/>
                </a:solidFill>
              </a:rPr>
              <a:t>This infuriated many Americans</a:t>
            </a:r>
          </a:p>
          <a:p>
            <a:pPr marL="663701" lvl="2" indent="-285750" defTabSz="280415">
              <a:spcBef>
                <a:spcPts val="17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00FF"/>
                </a:solidFill>
              </a:rPr>
              <a:t>Helped lead to more distrust of government</a:t>
            </a:r>
          </a:p>
          <a:p>
            <a:pPr marL="474726" lvl="1" indent="-285750" defTabSz="280415">
              <a:spcBef>
                <a:spcPts val="170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lang="en-US" sz="2400" b="1" dirty="0"/>
              <a:t>Limiting the power of the president</a:t>
            </a:r>
          </a:p>
          <a:p>
            <a:pPr marL="663701" lvl="2" indent="-285750" defTabSz="280415">
              <a:spcBef>
                <a:spcPts val="17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00FF"/>
                </a:solidFill>
              </a:rPr>
              <a:t>War Powers Act (1973)</a:t>
            </a:r>
          </a:p>
          <a:p>
            <a:pPr marL="852678" lvl="3" indent="-285750" defTabSz="280415">
              <a:spcBef>
                <a:spcPts val="17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00FF"/>
                </a:solidFill>
              </a:rPr>
              <a:t>Passed over Nixon’s veto, limited the ability of the President to send troops into combat</a:t>
            </a:r>
          </a:p>
          <a:p>
            <a:pPr marL="1041654" lvl="4" indent="-285750" defTabSz="280415">
              <a:spcBef>
                <a:spcPts val="17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00FF"/>
                </a:solidFill>
              </a:rPr>
              <a:t>Contrast with the Gulf of Tonkin Resolution of only 9 years earlier</a:t>
            </a:r>
          </a:p>
          <a:p>
            <a:pPr marL="663701" lvl="2" indent="-285750" defTabSz="280415">
              <a:spcBef>
                <a:spcPts val="170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lang="en-US" sz="2400" b="1" dirty="0"/>
              <a:t>Freedom of Information Act - citizens (especially journalists) could gain access to federal records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800px-Gerald_Ford_hearing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835" y="1642199"/>
            <a:ext cx="5229083" cy="34969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6"/>
          <p:cNvSpPr>
            <a:spLocks noGrp="1"/>
          </p:cNvSpPr>
          <p:nvPr>
            <p:ph type="title"/>
          </p:nvPr>
        </p:nvSpPr>
        <p:spPr>
          <a:xfrm>
            <a:off x="0" y="254000"/>
            <a:ext cx="12913638" cy="159454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 b="1" i="1" dirty="0">
                <a:solidFill>
                  <a:srgbClr val="0000FF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Apple Chancery"/>
                <a:cs typeface="Apple Chancery"/>
              </a:rPr>
              <a:t>Politics in Flux, 1973 - 1980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91" y="5691902"/>
            <a:ext cx="4941636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783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238969" y="2092126"/>
            <a:ext cx="6639084" cy="733683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defTabSz="426466">
              <a:spcBef>
                <a:spcPts val="6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628" dirty="0">
                <a:solidFill>
                  <a:srgbClr val="0073CF"/>
                </a:solidFill>
              </a:rPr>
              <a:t>Watergate Babies</a:t>
            </a:r>
          </a:p>
          <a:p>
            <a:pPr marL="744601" lvl="1" indent="-457200" defTabSz="426466">
              <a:spcBef>
                <a:spcPts val="6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628" dirty="0">
                <a:solidFill>
                  <a:srgbClr val="0000FF"/>
                </a:solidFill>
              </a:rPr>
              <a:t>Many Democrats benefitted in the 1974 midterm election from Ford’s pardon of Nixon</a:t>
            </a:r>
          </a:p>
          <a:p>
            <a:pPr marL="744601" lvl="1" indent="-457200" defTabSz="426466">
              <a:spcBef>
                <a:spcPts val="6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628" dirty="0">
                <a:solidFill>
                  <a:srgbClr val="0000FF"/>
                </a:solidFill>
              </a:rPr>
              <a:t>These elected officials helped reform politics and bring  greater transparency:</a:t>
            </a:r>
          </a:p>
          <a:p>
            <a:pPr marL="1032001" lvl="2" indent="-457200" defTabSz="426466">
              <a:spcBef>
                <a:spcPts val="600"/>
              </a:spcBef>
              <a:buSzPct val="110000"/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628" dirty="0">
                <a:solidFill>
                  <a:srgbClr val="5E5E5E"/>
                </a:solidFill>
              </a:rPr>
              <a:t>Eliminated HUAC</a:t>
            </a:r>
          </a:p>
          <a:p>
            <a:pPr marL="1032001" lvl="2" indent="-457200" defTabSz="426466">
              <a:spcBef>
                <a:spcPts val="600"/>
              </a:spcBef>
              <a:buSzPct val="110000"/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628" dirty="0">
                <a:solidFill>
                  <a:srgbClr val="5E5E5E"/>
                </a:solidFill>
              </a:rPr>
              <a:t>Ethics in Government Act - politicians had to disclose financial contributions</a:t>
            </a:r>
          </a:p>
          <a:p>
            <a:pPr lvl="0" defTabSz="426466">
              <a:spcBef>
                <a:spcPts val="6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628" dirty="0">
                <a:solidFill>
                  <a:srgbClr val="0073CF"/>
                </a:solidFill>
              </a:rPr>
              <a:t>Political Realignment</a:t>
            </a:r>
          </a:p>
          <a:p>
            <a:pPr marL="744601" lvl="1" indent="-457200" defTabSz="426466">
              <a:spcBef>
                <a:spcPts val="6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628" dirty="0">
                <a:solidFill>
                  <a:srgbClr val="0000FF"/>
                </a:solidFill>
              </a:rPr>
              <a:t>1970s conservatives focused on tax cuts and deregulation to stimulate the economy</a:t>
            </a:r>
          </a:p>
          <a:p>
            <a:pPr marL="744601" lvl="1" indent="-457200" defTabSz="426466">
              <a:spcBef>
                <a:spcPts val="6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628" dirty="0">
                <a:solidFill>
                  <a:srgbClr val="0000FF"/>
                </a:solidFill>
              </a:rPr>
              <a:t>Deindustrialization led to population growth in the Sunbelt</a:t>
            </a:r>
          </a:p>
          <a:p>
            <a:pPr marL="1032001" lvl="2" indent="-457200" defTabSz="426466">
              <a:spcBef>
                <a:spcPts val="600"/>
              </a:spcBef>
              <a:buSzPct val="110000"/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628" dirty="0">
                <a:solidFill>
                  <a:srgbClr val="5E5E5E"/>
                </a:solidFill>
              </a:rPr>
              <a:t>States such as NY lost political influence, whereas CA gained a significant amount</a:t>
            </a:r>
          </a:p>
        </p:txBody>
      </p:sp>
      <p:sp>
        <p:nvSpPr>
          <p:cNvPr id="5" name="Shape 56"/>
          <p:cNvSpPr txBox="1">
            <a:spLocks/>
          </p:cNvSpPr>
          <p:nvPr/>
        </p:nvSpPr>
        <p:spPr>
          <a:xfrm>
            <a:off x="0" y="254000"/>
            <a:ext cx="12913638" cy="1594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  <a:lvl2pPr indent="2286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2pPr>
            <a:lvl3pPr indent="4572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3pPr>
            <a:lvl4pPr indent="6858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4pPr>
            <a:lvl5pPr indent="9144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5pPr>
            <a:lvl6pPr indent="11430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6pPr>
            <a:lvl7pPr indent="13716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7pPr>
            <a:lvl8pPr indent="16002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8pPr>
            <a:lvl9pPr indent="18288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sz="6000" b="1" i="1" dirty="0" smtClean="0">
                <a:solidFill>
                  <a:srgbClr val="0000FF"/>
                </a:solidFill>
                <a:latin typeface="Apple Chancery"/>
                <a:cs typeface="Apple Chancery"/>
              </a:rPr>
              <a:t>Politics in Flux, 1973 - 1980</a:t>
            </a:r>
            <a:endParaRPr lang="en-US" sz="6000" b="1" i="1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279" y="1886647"/>
            <a:ext cx="3175000" cy="3093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300" y="1886647"/>
            <a:ext cx="3238500" cy="3093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8" y="5727880"/>
            <a:ext cx="3116197" cy="3365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6186475" y="2092126"/>
            <a:ext cx="6579358" cy="733683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C82506"/>
                </a:solidFill>
              </a:rPr>
              <a:t>Jimmy Carter: The Outsider as President</a:t>
            </a:r>
          </a:p>
          <a:p>
            <a:pPr lvl="1">
              <a:spcBef>
                <a:spcPts val="1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00FF"/>
                </a:solidFill>
              </a:rPr>
              <a:t>As a governor of Georgia, Carter campaigned as a “Washington Outsider”</a:t>
            </a:r>
          </a:p>
          <a:p>
            <a:pPr lvl="2">
              <a:spcBef>
                <a:spcPts val="1200"/>
              </a:spcBef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E5E5E"/>
                </a:solidFill>
              </a:rPr>
              <a:t>One who was not associated with scandals and politics of D.C.</a:t>
            </a:r>
          </a:p>
          <a:p>
            <a:pPr lvl="1">
              <a:spcBef>
                <a:spcPts val="1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00FF"/>
                </a:solidFill>
              </a:rPr>
              <a:t>Much of the Carter administration was plagued by stagflation</a:t>
            </a:r>
          </a:p>
        </p:txBody>
      </p:sp>
      <p:pic>
        <p:nvPicPr>
          <p:cNvPr id="67" name="JimmyCarterPortrait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0867" y="1583987"/>
            <a:ext cx="2951144" cy="362845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6"/>
          <p:cNvSpPr txBox="1">
            <a:spLocks/>
          </p:cNvSpPr>
          <p:nvPr/>
        </p:nvSpPr>
        <p:spPr>
          <a:xfrm>
            <a:off x="1433451" y="254000"/>
            <a:ext cx="9330009" cy="1003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  <a:lvl2pPr indent="2286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2pPr>
            <a:lvl3pPr indent="4572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3pPr>
            <a:lvl4pPr indent="6858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4pPr>
            <a:lvl5pPr indent="9144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5pPr>
            <a:lvl6pPr indent="11430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6pPr>
            <a:lvl7pPr indent="13716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7pPr>
            <a:lvl8pPr indent="16002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8pPr>
            <a:lvl9pPr indent="18288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sz="6000" b="1" i="1" dirty="0" smtClean="0">
                <a:solidFill>
                  <a:srgbClr val="0000FF"/>
                </a:solidFill>
                <a:latin typeface="Apple Chancery"/>
                <a:cs typeface="Apple Chancery"/>
              </a:rPr>
              <a:t>Politics in Flux, 1973 - 1980</a:t>
            </a:r>
            <a:endParaRPr lang="en-US" sz="6000" b="1" i="1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5852"/>
            <a:ext cx="3302000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0" y="5857752"/>
            <a:ext cx="3251200" cy="2501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0" y="88026"/>
            <a:ext cx="12774811" cy="1647345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 b="1" i="1" dirty="0">
                <a:solidFill>
                  <a:srgbClr val="0000FF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Apple Chancery"/>
                <a:cs typeface="Apple Chancery"/>
              </a:rPr>
              <a:t>Reform and Reaction in the 1970s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238969" y="2092126"/>
            <a:ext cx="5595430" cy="7336831"/>
          </a:xfrm>
          <a:prstGeom prst="rect">
            <a:avLst/>
          </a:prstGeom>
        </p:spPr>
        <p:txBody>
          <a:bodyPr/>
          <a:lstStyle/>
          <a:p>
            <a:pPr lvl="0" defTabSz="508254">
              <a:spcBef>
                <a:spcPts val="6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3132" b="1" dirty="0">
                <a:solidFill>
                  <a:srgbClr val="C82506"/>
                </a:solidFill>
              </a:rPr>
              <a:t>Civil Rights in a New Era</a:t>
            </a:r>
          </a:p>
          <a:p>
            <a:pPr marL="799719" lvl="1" indent="-457200" defTabSz="508254">
              <a:spcBef>
                <a:spcPts val="6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3132" b="1" dirty="0">
                <a:solidFill>
                  <a:srgbClr val="5E5E5E"/>
                </a:solidFill>
              </a:rPr>
              <a:t>Affirmative Action:</a:t>
            </a:r>
          </a:p>
          <a:p>
            <a:pPr marL="1142239" lvl="2" indent="-457200" defTabSz="508254">
              <a:spcBef>
                <a:spcPts val="600"/>
              </a:spcBef>
              <a:buSzPct val="110000"/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3132" b="1" dirty="0">
                <a:solidFill>
                  <a:srgbClr val="0000FF"/>
                </a:solidFill>
              </a:rPr>
              <a:t>Sought to combat racial discrimination by taking into account minority groups</a:t>
            </a:r>
          </a:p>
          <a:p>
            <a:pPr marL="1142239" lvl="2" indent="-457200" defTabSz="508254">
              <a:spcBef>
                <a:spcPts val="600"/>
              </a:spcBef>
              <a:buSzPct val="110000"/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3132" b="1" dirty="0">
                <a:solidFill>
                  <a:srgbClr val="0000FF"/>
                </a:solidFill>
              </a:rPr>
              <a:t>Advocated by the JFK and LBJ administrations</a:t>
            </a:r>
          </a:p>
          <a:p>
            <a:pPr marL="1484757" lvl="3" indent="-457200" defTabSz="508254">
              <a:spcBef>
                <a:spcPts val="600"/>
              </a:spcBef>
              <a:buSzPct val="110000"/>
              <a:buFont typeface="Wingdings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3132" b="1" dirty="0">
                <a:solidFill>
                  <a:srgbClr val="3366FF"/>
                </a:solidFill>
              </a:rPr>
              <a:t>Government contractors were encouraged to recruit racial minorities for </a:t>
            </a:r>
            <a:r>
              <a:rPr sz="3132" b="1" dirty="0" smtClean="0">
                <a:solidFill>
                  <a:srgbClr val="3366FF"/>
                </a:solidFill>
              </a:rPr>
              <a:t>jobs</a:t>
            </a:r>
            <a:endParaRPr sz="3132" b="1" dirty="0">
              <a:solidFill>
                <a:srgbClr val="33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425" y="2192727"/>
            <a:ext cx="3858734" cy="255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163" y="5533066"/>
            <a:ext cx="4640596" cy="30399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i="1" dirty="0">
                <a:solidFill>
                  <a:srgbClr val="0000FF"/>
                </a:solidFill>
                <a:latin typeface="Apple Chancery"/>
                <a:cs typeface="Apple Chancery"/>
              </a:rPr>
              <a:t>Reform and Reaction in the 1970s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3282113"/>
            <a:ext cx="12901063" cy="1722795"/>
          </a:xfrm>
        </p:spPr>
        <p:txBody>
          <a:bodyPr>
            <a:normAutofit/>
          </a:bodyPr>
          <a:lstStyle/>
          <a:p>
            <a:pPr marL="1142239" lvl="2" indent="-457200" defTabSz="508254">
              <a:spcBef>
                <a:spcPts val="100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3132" b="1" dirty="0">
                <a:solidFill>
                  <a:srgbClr val="FF0000"/>
                </a:solidFill>
              </a:rPr>
              <a:t>Bakke v. University of California:</a:t>
            </a:r>
          </a:p>
          <a:p>
            <a:pPr marL="1484757" lvl="3" indent="-457200" defTabSz="508254">
              <a:spcBef>
                <a:spcPts val="1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3132" b="1" dirty="0">
                <a:solidFill>
                  <a:srgbClr val="0000FF"/>
                </a:solidFill>
              </a:rPr>
              <a:t>The Supreme Court upheld the idea of affirmative action, but rejected a quota system for minorities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41" y="6584309"/>
            <a:ext cx="2489200" cy="2949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751" y="4565009"/>
            <a:ext cx="8525264" cy="201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7244139"/>
            <a:ext cx="25400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70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229989" y="254000"/>
            <a:ext cx="12544822" cy="24384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Reform and Reaction in the 1970s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238969" y="2092126"/>
            <a:ext cx="5721172" cy="733683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274574">
              <a:spcBef>
                <a:spcPts val="16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C82506"/>
                </a:solidFill>
              </a:rPr>
              <a:t>The Women’s Movement and Gay Rights</a:t>
            </a:r>
          </a:p>
          <a:p>
            <a:pPr marL="185038" lvl="0" indent="-185038" defTabSz="274574">
              <a:spcBef>
                <a:spcPts val="1600"/>
              </a:spcBef>
              <a:buSzPct val="11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73CF"/>
                </a:solidFill>
              </a:rPr>
              <a:t>Women’s Activism</a:t>
            </a:r>
          </a:p>
          <a:p>
            <a:pPr marL="370077" lvl="1" indent="-185038" defTabSz="274574">
              <a:spcBef>
                <a:spcPts val="1600"/>
              </a:spcBef>
              <a:buSzPct val="11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5E5E5E"/>
                </a:solidFill>
              </a:rPr>
              <a:t>Women’s groups made significant gains in the 1970s</a:t>
            </a:r>
          </a:p>
          <a:p>
            <a:pPr marL="655828" lvl="2" indent="-285750" defTabSz="274574">
              <a:spcBef>
                <a:spcPts val="16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FF"/>
                </a:solidFill>
              </a:rPr>
              <a:t>Universities such as Yale became co-ed</a:t>
            </a:r>
          </a:p>
          <a:p>
            <a:pPr marL="655828" lvl="2" indent="-285750" defTabSz="274574">
              <a:spcBef>
                <a:spcPts val="16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FF"/>
                </a:solidFill>
              </a:rPr>
              <a:t>New clinics and rape centers were established around the US</a:t>
            </a:r>
          </a:p>
          <a:p>
            <a:pPr lvl="0" defTabSz="274574">
              <a:spcBef>
                <a:spcPts val="16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73CF"/>
                </a:solidFill>
              </a:rPr>
              <a:t>Equal Rights Amendment</a:t>
            </a:r>
          </a:p>
          <a:p>
            <a:pPr marL="370077" lvl="1" indent="-185038" defTabSz="274574">
              <a:spcBef>
                <a:spcPts val="1600"/>
              </a:spcBef>
              <a:buSzPct val="11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5E5E5E"/>
                </a:solidFill>
              </a:rPr>
              <a:t>Introduced in 1923 (Alice Paul), it passed both houses of Congress in 1972</a:t>
            </a:r>
          </a:p>
          <a:p>
            <a:pPr marL="370077" lvl="1" indent="-185038" defTabSz="274574">
              <a:spcBef>
                <a:spcPts val="1600"/>
              </a:spcBef>
              <a:buSzPct val="11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5E5E5E"/>
                </a:solidFill>
              </a:rPr>
              <a:t>Phyllis Schlafly - sought to stop the ERA</a:t>
            </a:r>
          </a:p>
          <a:p>
            <a:pPr marL="655828" lvl="2" indent="-285750" defTabSz="274574">
              <a:spcBef>
                <a:spcPts val="16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FF"/>
                </a:solidFill>
              </a:rPr>
              <a:t>She advocated traditional roles for women, feared the amendment would lead to unisex bathrooms and women bring drafted into the military</a:t>
            </a:r>
          </a:p>
          <a:p>
            <a:pPr marL="370077" lvl="1" indent="-185038" defTabSz="274574">
              <a:spcBef>
                <a:spcPts val="1600"/>
              </a:spcBef>
              <a:buSzPct val="11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5E5E5E"/>
                </a:solidFill>
              </a:rPr>
              <a:t>The ERA was never ratified - fell 3 states shy of </a:t>
            </a:r>
            <a:r>
              <a:rPr sz="2000" b="1" dirty="0" smtClean="0">
                <a:solidFill>
                  <a:srgbClr val="5E5E5E"/>
                </a:solidFill>
              </a:rPr>
              <a:t>ratification</a:t>
            </a:r>
            <a:endParaRPr sz="2000" b="1" dirty="0">
              <a:solidFill>
                <a:srgbClr val="5E5E5E"/>
              </a:solidFill>
            </a:endParaRPr>
          </a:p>
        </p:txBody>
      </p:sp>
      <p:pic>
        <p:nvPicPr>
          <p:cNvPr id="74" name="800px-Equal_Rights_Amendment_Map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8066" y="2698735"/>
            <a:ext cx="4791834" cy="3030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STOP_ERA.g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89516" y="6569667"/>
            <a:ext cx="2196101" cy="2114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229989" y="254000"/>
            <a:ext cx="12544822" cy="24384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 dirty="0">
                <a:solidFill>
                  <a:srgbClr val="0000FF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Apple Chancery"/>
                <a:cs typeface="Apple Chancery"/>
              </a:rPr>
              <a:t>Reform and Reaction in the 1970s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238969" y="2804257"/>
            <a:ext cx="5633152" cy="637560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274574">
              <a:spcBef>
                <a:spcPts val="16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0000"/>
                </a:solidFill>
              </a:rPr>
              <a:t>Roe v. Wade</a:t>
            </a:r>
          </a:p>
          <a:p>
            <a:pPr marL="470789" lvl="1" indent="-285750" defTabSz="274574">
              <a:spcBef>
                <a:spcPts val="16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00FF"/>
                </a:solidFill>
              </a:rPr>
              <a:t>Throughout the 1960s, abortion was illegal in almost every state</a:t>
            </a:r>
          </a:p>
          <a:p>
            <a:pPr marL="470789" lvl="1" indent="-285750" defTabSz="274574">
              <a:spcBef>
                <a:spcPts val="16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00FF"/>
                </a:solidFill>
              </a:rPr>
              <a:t>Griswold v. Connecticut - Supreme Court struck down a law forbidding contraceptives, established the idea of “Right to Privacy”</a:t>
            </a:r>
          </a:p>
          <a:p>
            <a:pPr marL="470789" lvl="1" indent="-285750" defTabSz="274574">
              <a:spcBef>
                <a:spcPts val="16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00FF"/>
                </a:solidFill>
              </a:rPr>
              <a:t>Roe v. Wade (1973) - struck down a Texas law, declared abortion legal within the first trimester of a pregnancy</a:t>
            </a:r>
          </a:p>
          <a:p>
            <a:pPr marL="655828" lvl="2" indent="-285750" defTabSz="274574">
              <a:spcBef>
                <a:spcPts val="1600"/>
              </a:spcBef>
              <a:buSzPct val="110000"/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400" b="1" dirty="0"/>
              <a:t>Debates over the decision still exist today</a:t>
            </a:r>
          </a:p>
          <a:p>
            <a:pPr lvl="0" defTabSz="414781">
              <a:spcBef>
                <a:spcPts val="1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endParaRPr sz="2400" b="1" dirty="0">
              <a:solidFill>
                <a:schemeClr val="tx1"/>
              </a:solidFill>
            </a:endParaRPr>
          </a:p>
        </p:txBody>
      </p:sp>
      <p:pic>
        <p:nvPicPr>
          <p:cNvPr id="4" name="Roevwad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8254" y="4136654"/>
            <a:ext cx="6516546" cy="5461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83962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229989" y="254000"/>
            <a:ext cx="12544822" cy="24384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 dirty="0">
                <a:solidFill>
                  <a:srgbClr val="0000FF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Apple Chancery"/>
                <a:cs typeface="Apple Chancery"/>
              </a:rPr>
              <a:t>Reform and Reaction in the 1970s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238969" y="2804257"/>
            <a:ext cx="12649520" cy="256533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414781">
              <a:spcBef>
                <a:spcPts val="1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73CF"/>
                </a:solidFill>
              </a:rPr>
              <a:t>Harvey Milk</a:t>
            </a:r>
          </a:p>
          <a:p>
            <a:pPr marL="736727" lvl="1" indent="-457200" defTabSz="414781">
              <a:spcBef>
                <a:spcPts val="1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chemeClr val="tx1"/>
                </a:solidFill>
              </a:rPr>
              <a:t>An openly gay candidate, Milk won a city council seat in 1977 in San Francisco</a:t>
            </a:r>
          </a:p>
          <a:p>
            <a:pPr marL="736727" lvl="1" indent="-457200" defTabSz="414781">
              <a:spcBef>
                <a:spcPts val="1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chemeClr val="tx1"/>
                </a:solidFill>
              </a:rPr>
              <a:t>Became a powerful symbol for the gay rights movement</a:t>
            </a:r>
          </a:p>
          <a:p>
            <a:pPr marL="736727" lvl="1" indent="-457200" defTabSz="414781">
              <a:spcBef>
                <a:spcPts val="1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chemeClr val="tx1"/>
                </a:solidFill>
              </a:rPr>
              <a:t>In 1978, he and the mayor of San Francisco were </a:t>
            </a:r>
            <a:r>
              <a:rPr sz="2800" b="1" dirty="0" smtClean="0">
                <a:solidFill>
                  <a:schemeClr val="tx1"/>
                </a:solidFill>
              </a:rPr>
              <a:t>assassinated</a:t>
            </a:r>
            <a:endParaRPr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456" y="5995203"/>
            <a:ext cx="3710202" cy="3334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351" y="6561585"/>
            <a:ext cx="3111500" cy="2616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768599"/>
            <a:ext cx="5934992" cy="6985001"/>
          </a:xfrm>
        </p:spPr>
        <p:txBody>
          <a:bodyPr>
            <a:normAutofit/>
          </a:bodyPr>
          <a:lstStyle/>
          <a:p>
            <a:pPr lvl="0" defTabSz="414781">
              <a:spcBef>
                <a:spcPts val="7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2556" b="1" dirty="0">
                <a:solidFill>
                  <a:srgbClr val="C82506"/>
                </a:solidFill>
              </a:rPr>
              <a:t>After the Warren Court</a:t>
            </a:r>
          </a:p>
          <a:p>
            <a:pPr marL="736727" lvl="1" indent="-457200" defTabSz="414781">
              <a:spcBef>
                <a:spcPts val="7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556" b="1" dirty="0"/>
              <a:t>Nixon appointed four new justices to the Supreme Court, including Chief Justice Warren Burger</a:t>
            </a:r>
          </a:p>
          <a:p>
            <a:pPr marL="736727" lvl="1" indent="-457200" defTabSz="414781">
              <a:spcBef>
                <a:spcPts val="7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556" b="1" dirty="0"/>
              <a:t>Nixon and supporters hoped the court would be more conservative than its predecessor, the Warren Court</a:t>
            </a:r>
          </a:p>
          <a:p>
            <a:pPr marL="1016253" lvl="2" indent="-457200" defTabSz="414781">
              <a:spcBef>
                <a:spcPts val="700"/>
              </a:spcBef>
              <a:buSzPct val="110000"/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556" b="1" dirty="0"/>
              <a:t>In many ways, the Burger Court upheld ideas and precedents of the Warren Court</a:t>
            </a:r>
          </a:p>
          <a:p>
            <a:pPr marL="1295781" lvl="3" indent="-457200" defTabSz="414781">
              <a:spcBef>
                <a:spcPts val="700"/>
              </a:spcBef>
              <a:buSzPct val="11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556" b="1" dirty="0"/>
              <a:t>Roe v. Wade used the “right to privacy” idea of the Warren </a:t>
            </a:r>
            <a:r>
              <a:rPr lang="en-US" sz="2556" b="1" dirty="0" smtClean="0"/>
              <a:t>Court</a:t>
            </a:r>
            <a:endParaRPr lang="en-US" sz="2556" b="1" dirty="0"/>
          </a:p>
        </p:txBody>
      </p:sp>
      <p:sp>
        <p:nvSpPr>
          <p:cNvPr id="4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 dirty="0">
                <a:solidFill>
                  <a:srgbClr val="0000FF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Apple Chancery"/>
                <a:cs typeface="Apple Chancery"/>
              </a:rPr>
              <a:t>Reform and Reaction in the 1970s</a:t>
            </a:r>
          </a:p>
        </p:txBody>
      </p:sp>
      <p:pic>
        <p:nvPicPr>
          <p:cNvPr id="5" name="Warren_e_burger_phot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831" y="3316146"/>
            <a:ext cx="3947955" cy="49583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25787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229989" y="254000"/>
            <a:ext cx="12544822" cy="24384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 b="1" i="1" dirty="0">
                <a:solidFill>
                  <a:srgbClr val="0000FF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Apple Chancery"/>
                <a:cs typeface="Apple Chancery"/>
              </a:rPr>
              <a:t>The American Family on Trial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883983" y="2092126"/>
            <a:ext cx="4237484" cy="733683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defTabSz="391414">
              <a:spcBef>
                <a:spcPts val="600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C82506"/>
                </a:solidFill>
              </a:rPr>
              <a:t>Navigating the Sexual Revolution</a:t>
            </a:r>
          </a:p>
          <a:p>
            <a:pPr marL="606679" lvl="1" indent="-342900" defTabSz="391414">
              <a:spcBef>
                <a:spcPts val="60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3 factors that increased discussions about sex:</a:t>
            </a:r>
          </a:p>
          <a:p>
            <a:pPr marL="870458" lvl="2" indent="-342900" defTabSz="391414">
              <a:spcBef>
                <a:spcPts val="6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chemeClr val="tx1"/>
                </a:solidFill>
              </a:rPr>
              <a:t>Birth control pill</a:t>
            </a:r>
          </a:p>
          <a:p>
            <a:pPr marL="870458" lvl="2" indent="-342900" defTabSz="391414">
              <a:spcBef>
                <a:spcPts val="6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chemeClr val="tx1"/>
                </a:solidFill>
              </a:rPr>
              <a:t>Counterculture of the baby boom generation</a:t>
            </a:r>
          </a:p>
          <a:p>
            <a:pPr marL="870458" lvl="2" indent="-342900" defTabSz="391414">
              <a:spcBef>
                <a:spcPts val="6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chemeClr val="tx1"/>
                </a:solidFill>
              </a:rPr>
              <a:t>Feminism influence</a:t>
            </a:r>
          </a:p>
          <a:p>
            <a:pPr marL="606679" lvl="1" indent="-342900" defTabSz="391414">
              <a:spcBef>
                <a:spcPts val="60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Women’s Rights focused on a revolution in sexual values, not just </a:t>
            </a:r>
            <a:r>
              <a:rPr sz="2800" b="1" dirty="0" smtClean="0">
                <a:solidFill>
                  <a:srgbClr val="0000FF"/>
                </a:solidFill>
              </a:rPr>
              <a:t>behavior</a:t>
            </a:r>
            <a:endParaRPr sz="2800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498" y="2525212"/>
            <a:ext cx="3162300" cy="256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265" y="5809719"/>
            <a:ext cx="5331434" cy="347074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787400" y="-125751"/>
            <a:ext cx="11430000" cy="14275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 b="1" i="1" dirty="0">
                <a:solidFill>
                  <a:srgbClr val="0000FF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Apple Chancery"/>
                <a:cs typeface="Apple Chancery"/>
              </a:rPr>
              <a:t>An Era of Limits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0" y="2019300"/>
            <a:ext cx="6890626" cy="740300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420624">
              <a:spcBef>
                <a:spcPts val="100"/>
              </a:spcBef>
              <a:buSzPct val="110000"/>
              <a:buFont typeface="Wingdings" charset="2"/>
              <a:buChar char="²"/>
              <a:defRPr sz="1800">
                <a:solidFill>
                  <a:srgbClr val="000000"/>
                </a:solidFill>
              </a:defRPr>
            </a:pPr>
            <a:r>
              <a:rPr sz="2592" b="1" dirty="0">
                <a:solidFill>
                  <a:srgbClr val="000090"/>
                </a:solidFill>
              </a:rPr>
              <a:t>The economy of the 1970s was plagued by stagflation - high interest rates, unemployment, and slow economic growth</a:t>
            </a:r>
          </a:p>
          <a:p>
            <a:pPr lvl="0" defTabSz="420624">
              <a:spcBef>
                <a:spcPts val="100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592" b="1" dirty="0">
                <a:solidFill>
                  <a:srgbClr val="C82506"/>
                </a:solidFill>
              </a:rPr>
              <a:t>Energy Crisis</a:t>
            </a:r>
          </a:p>
          <a:p>
            <a:pPr marL="740664" lvl="1" indent="-457200" defTabSz="420624">
              <a:spcBef>
                <a:spcPts val="10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592" b="1" dirty="0">
                <a:solidFill>
                  <a:schemeClr val="bg2">
                    <a:lumMod val="25000"/>
                  </a:schemeClr>
                </a:solidFill>
              </a:rPr>
              <a:t>Organization of Petroleum Exporting Countries (OPEC)</a:t>
            </a:r>
          </a:p>
          <a:p>
            <a:pPr marL="1024127" lvl="2" indent="-457200" defTabSz="420624">
              <a:spcBef>
                <a:spcPts val="1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592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Many Middle Eastern countries</a:t>
            </a:r>
          </a:p>
          <a:p>
            <a:pPr marL="1024127" lvl="2" indent="-457200" defTabSz="420624">
              <a:spcBef>
                <a:spcPts val="1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592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Formed to control the supply and price of oil</a:t>
            </a:r>
          </a:p>
          <a:p>
            <a:pPr marL="740664" lvl="1" indent="-457200" defTabSz="420624">
              <a:spcBef>
                <a:spcPts val="1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592" b="1" dirty="0">
                <a:solidFill>
                  <a:schemeClr val="accent6"/>
                </a:solidFill>
              </a:rPr>
              <a:t>Yom Kippur War (1973)</a:t>
            </a:r>
          </a:p>
          <a:p>
            <a:pPr marL="1024127" lvl="2" indent="-457200" defTabSz="420624">
              <a:spcBef>
                <a:spcPts val="10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592" b="1" dirty="0">
                <a:solidFill>
                  <a:schemeClr val="bg2">
                    <a:lumMod val="10000"/>
                  </a:schemeClr>
                </a:solidFill>
              </a:rPr>
              <a:t>US supported Israel against Egypt and Syria, led to an oil embargo</a:t>
            </a:r>
          </a:p>
          <a:p>
            <a:pPr marL="1307592" lvl="3" indent="-457200" defTabSz="420624">
              <a:spcBef>
                <a:spcPts val="1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592" b="1" dirty="0">
                <a:solidFill>
                  <a:schemeClr val="tx1"/>
                </a:solidFill>
              </a:rPr>
              <a:t>Gas prices soared, long lines at stations</a:t>
            </a:r>
          </a:p>
          <a:p>
            <a:pPr marL="1307592" lvl="3" indent="-457200" defTabSz="420624">
              <a:spcBef>
                <a:spcPts val="1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592" b="1" dirty="0">
                <a:solidFill>
                  <a:schemeClr val="tx1"/>
                </a:solidFill>
              </a:rPr>
              <a:t>Speed limit was reduced to 55</a:t>
            </a:r>
          </a:p>
          <a:p>
            <a:pPr marL="1307592" lvl="3" indent="-457200" defTabSz="420624">
              <a:spcBef>
                <a:spcPts val="1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592" b="1" dirty="0">
                <a:solidFill>
                  <a:schemeClr val="tx1"/>
                </a:solidFill>
              </a:rPr>
              <a:t>Sales of smaller, foreign cars began to increase</a:t>
            </a:r>
          </a:p>
        </p:txBody>
      </p:sp>
      <p:pic>
        <p:nvPicPr>
          <p:cNvPr id="38" name="800px-OPEC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0626" y="1489003"/>
            <a:ext cx="6171324" cy="3756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No_gas_1974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8254" y="5583366"/>
            <a:ext cx="3527614" cy="3552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30" y="2955160"/>
            <a:ext cx="12599285" cy="2590481"/>
          </a:xfrm>
        </p:spPr>
        <p:txBody>
          <a:bodyPr/>
          <a:lstStyle/>
          <a:p>
            <a:pPr lvl="0" defTabSz="391414">
              <a:spcBef>
                <a:spcPts val="6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2412" b="1" dirty="0">
                <a:solidFill>
                  <a:srgbClr val="0073CF"/>
                </a:solidFill>
              </a:rPr>
              <a:t>Sex and Popular Culture</a:t>
            </a:r>
          </a:p>
          <a:p>
            <a:pPr marL="606679" lvl="1" indent="-342900" defTabSz="391414">
              <a:spcBef>
                <a:spcPts val="6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12" b="1" dirty="0"/>
              <a:t>Books, movies, and </a:t>
            </a:r>
            <a:r>
              <a:rPr lang="en-US" sz="2412" b="1" dirty="0" smtClean="0"/>
              <a:t>TV </a:t>
            </a:r>
            <a:r>
              <a:rPr lang="en-US" sz="2412" b="1" dirty="0"/>
              <a:t>shows increasingly focused on sex in the 1970s</a:t>
            </a:r>
          </a:p>
          <a:p>
            <a:pPr lvl="0" defTabSz="391414">
              <a:spcBef>
                <a:spcPts val="6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2412" b="1" dirty="0">
                <a:solidFill>
                  <a:srgbClr val="0073CF"/>
                </a:solidFill>
              </a:rPr>
              <a:t>Middle-Class Marriage</a:t>
            </a:r>
          </a:p>
          <a:p>
            <a:pPr marL="606679" lvl="1" indent="-342900" defTabSz="391414">
              <a:spcBef>
                <a:spcPts val="6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12" b="1" dirty="0"/>
              <a:t>A new therapy industry emerged that focused on counseling married couples</a:t>
            </a:r>
          </a:p>
          <a:p>
            <a:pPr marL="870458" lvl="2" indent="-342900" defTabSz="391414">
              <a:spcBef>
                <a:spcPts val="6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12" b="1" dirty="0"/>
              <a:t>Made up of churches and secular groups</a:t>
            </a:r>
          </a:p>
          <a:p>
            <a:endParaRPr lang="en-US" dirty="0"/>
          </a:p>
        </p:txBody>
      </p:sp>
      <p:sp>
        <p:nvSpPr>
          <p:cNvPr id="4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 b="1" i="1" dirty="0">
                <a:solidFill>
                  <a:srgbClr val="0000FF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Apple Chancery"/>
                <a:cs typeface="Apple Chancery"/>
              </a:rPr>
              <a:t>The American Family on Trial</a:t>
            </a:r>
          </a:p>
        </p:txBody>
      </p:sp>
    </p:spTree>
    <p:extLst>
      <p:ext uri="{BB962C8B-B14F-4D97-AF65-F5344CB8AC3E}">
        <p14:creationId xmlns:p14="http://schemas.microsoft.com/office/powerpoint/2010/main" val="7280750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229989" y="254000"/>
            <a:ext cx="12544822" cy="1443645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 b="1" i="1" dirty="0">
                <a:solidFill>
                  <a:srgbClr val="0000FF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Apple Chancery"/>
                <a:cs typeface="Apple Chancery"/>
              </a:rPr>
              <a:t>The American Family on Trial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138316" y="1697645"/>
            <a:ext cx="6576274" cy="792234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385572">
              <a:spcBef>
                <a:spcPts val="5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C82506"/>
                </a:solidFill>
              </a:rPr>
              <a:t>Religion in the 1970s: The Fourth Great Awakening</a:t>
            </a:r>
          </a:p>
          <a:p>
            <a:pPr marL="717042" lvl="1" indent="-457200" defTabSz="385572">
              <a:spcBef>
                <a:spcPts val="5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0000FF"/>
                </a:solidFill>
              </a:rPr>
              <a:t>Quick review: impact of the 2nd Great Awakening?</a:t>
            </a:r>
          </a:p>
          <a:p>
            <a:pPr marL="779526" lvl="2" indent="-259842" defTabSz="385572">
              <a:spcBef>
                <a:spcPts val="500"/>
              </a:spcBef>
              <a:buSzPct val="11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5E5E5E"/>
                </a:solidFill>
              </a:rPr>
              <a:t>Inspired reform movements - abolition, women’s rights, temperance, etc. </a:t>
            </a:r>
          </a:p>
          <a:p>
            <a:pPr lvl="0" defTabSz="385572">
              <a:spcBef>
                <a:spcPts val="5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0073CF"/>
                </a:solidFill>
              </a:rPr>
              <a:t>Evangelical Resurgence</a:t>
            </a:r>
          </a:p>
          <a:p>
            <a:pPr marL="602742" lvl="1" indent="-342900" defTabSz="385572">
              <a:spcBef>
                <a:spcPts val="5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0000FF"/>
                </a:solidFill>
              </a:rPr>
              <a:t>Evangelic churches - “born again”, focused on strictly interpreting the bible</a:t>
            </a:r>
          </a:p>
          <a:p>
            <a:pPr marL="602742" lvl="1" indent="-342900" defTabSz="385572">
              <a:spcBef>
                <a:spcPts val="5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0000FF"/>
                </a:solidFill>
              </a:rPr>
              <a:t>Billy Graham - spent much of the 1940s and 1950s traveling across the country</a:t>
            </a:r>
          </a:p>
          <a:p>
            <a:pPr marL="602742" lvl="1" indent="-342900" defTabSz="385572">
              <a:spcBef>
                <a:spcPts val="5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FF0000"/>
                </a:solidFill>
              </a:rPr>
              <a:t>What led to the revival in the 1970s?</a:t>
            </a:r>
          </a:p>
          <a:p>
            <a:pPr marL="779526" lvl="2" indent="-259842" defTabSz="385572">
              <a:spcBef>
                <a:spcPts val="500"/>
              </a:spcBef>
              <a:buSzPct val="11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5E5E5E"/>
                </a:solidFill>
              </a:rPr>
              <a:t>Rising divorce rates, social unrest, and perceived moral </a:t>
            </a:r>
            <a:r>
              <a:rPr sz="2600" b="1" dirty="0" smtClean="0">
                <a:solidFill>
                  <a:srgbClr val="5E5E5E"/>
                </a:solidFill>
              </a:rPr>
              <a:t>decay</a:t>
            </a:r>
            <a:endParaRPr sz="2600" b="1" dirty="0">
              <a:solidFill>
                <a:srgbClr val="5E5E5E"/>
              </a:solidFill>
            </a:endParaRPr>
          </a:p>
        </p:txBody>
      </p:sp>
      <p:pic>
        <p:nvPicPr>
          <p:cNvPr id="87" name="435px-Billy_Graham_bw_photo,_April_11,_196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8091" y="2092126"/>
            <a:ext cx="3356257" cy="462160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82"/>
          <p:cNvSpPr txBox="1">
            <a:spLocks/>
          </p:cNvSpPr>
          <p:nvPr/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70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  <a:lvl2pPr indent="2286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2pPr>
            <a:lvl3pPr indent="4572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3pPr>
            <a:lvl4pPr indent="6858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4pPr>
            <a:lvl5pPr indent="9144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5pPr>
            <a:lvl6pPr indent="11430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6pPr>
            <a:lvl7pPr indent="13716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7pPr>
            <a:lvl8pPr indent="16002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8pPr>
            <a:lvl9pPr indent="18288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endParaRPr lang="en-US" b="1" i="1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229989" y="254000"/>
            <a:ext cx="12544822" cy="1443645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 b="1" i="1" dirty="0">
                <a:solidFill>
                  <a:srgbClr val="0000FF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Apple Chancery"/>
                <a:cs typeface="Apple Chancery"/>
              </a:rPr>
              <a:t>The American Family on Trial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238968" y="2092127"/>
            <a:ext cx="12526865" cy="24852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385572">
              <a:spcBef>
                <a:spcPts val="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800" b="1" dirty="0" smtClean="0">
                <a:solidFill>
                  <a:srgbClr val="0073CF"/>
                </a:solidFill>
              </a:rPr>
              <a:t>Religion </a:t>
            </a:r>
            <a:r>
              <a:rPr sz="2800" b="1" dirty="0">
                <a:solidFill>
                  <a:srgbClr val="0073CF"/>
                </a:solidFill>
              </a:rPr>
              <a:t>and the Family</a:t>
            </a:r>
          </a:p>
          <a:p>
            <a:pPr marL="602742" lvl="1" indent="-342900" defTabSz="385572">
              <a:spcBef>
                <a:spcPts val="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Evangelicals focused on the nuclear family - father as the breadwinner, mother as supporter</a:t>
            </a:r>
          </a:p>
          <a:p>
            <a:pPr marL="602742" lvl="1" indent="-342900" defTabSz="385572">
              <a:spcBef>
                <a:spcPts val="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Evangelicals were alarmed with sex education, abortion, and higher divorce rates</a:t>
            </a:r>
          </a:p>
        </p:txBody>
      </p:sp>
      <p:sp>
        <p:nvSpPr>
          <p:cNvPr id="5" name="Shape 82"/>
          <p:cNvSpPr txBox="1">
            <a:spLocks/>
          </p:cNvSpPr>
          <p:nvPr/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70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  <a:lvl2pPr indent="2286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2pPr>
            <a:lvl3pPr indent="4572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3pPr>
            <a:lvl4pPr indent="6858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4pPr>
            <a:lvl5pPr indent="9144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5pPr>
            <a:lvl6pPr indent="11430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6pPr>
            <a:lvl7pPr indent="13716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7pPr>
            <a:lvl8pPr indent="16002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8pPr>
            <a:lvl9pPr indent="18288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endParaRPr lang="en-US" b="1" i="1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7560366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229989" y="254000"/>
            <a:ext cx="12544822" cy="1443645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7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pple Chancery"/>
                <a:cs typeface="Apple Chancery"/>
              </a:rPr>
              <a:t>The </a:t>
            </a:r>
            <a:r>
              <a:rPr sz="7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pple Chancery"/>
                <a:cs typeface="Apple Chancery"/>
              </a:rPr>
              <a:t>Recap</a:t>
            </a:r>
            <a:endParaRPr sz="7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pple Chancery"/>
              <a:cs typeface="Apple Chancery"/>
            </a:endParaRP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238968" y="2092126"/>
            <a:ext cx="12526865" cy="733683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368045">
              <a:spcBef>
                <a:spcPts val="10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OPEC and the Oil Crisis of 1973</a:t>
            </a:r>
          </a:p>
          <a:p>
            <a:pPr lvl="0" defTabSz="368045">
              <a:spcBef>
                <a:spcPts val="10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Rachel Carson and </a:t>
            </a:r>
            <a:r>
              <a:rPr sz="2800" b="1" i="1" dirty="0">
                <a:solidFill>
                  <a:srgbClr val="0000FF"/>
                </a:solidFill>
              </a:rPr>
              <a:t>Silent Spring</a:t>
            </a:r>
            <a:endParaRPr sz="2800" b="1" dirty="0">
              <a:solidFill>
                <a:srgbClr val="0000FF"/>
              </a:solidFill>
            </a:endParaRPr>
          </a:p>
          <a:p>
            <a:pPr lvl="0" defTabSz="368045">
              <a:spcBef>
                <a:spcPts val="10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EPA</a:t>
            </a:r>
          </a:p>
          <a:p>
            <a:pPr lvl="0" defTabSz="368045">
              <a:spcBef>
                <a:spcPts val="10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Stagflation</a:t>
            </a:r>
          </a:p>
          <a:p>
            <a:pPr lvl="0" defTabSz="368045">
              <a:spcBef>
                <a:spcPts val="10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Deindustrialization</a:t>
            </a:r>
          </a:p>
          <a:p>
            <a:pPr lvl="0" defTabSz="368045">
              <a:spcBef>
                <a:spcPts val="10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Watergate -&gt; Nixon’s Resignation -&gt; Ford’s Pardon of Nixon</a:t>
            </a:r>
          </a:p>
          <a:p>
            <a:pPr lvl="0" defTabSz="368045">
              <a:spcBef>
                <a:spcPts val="10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Jimmy Carter as a “Washington Outsider”</a:t>
            </a:r>
          </a:p>
          <a:p>
            <a:pPr lvl="0" defTabSz="368045">
              <a:spcBef>
                <a:spcPts val="10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Bakke v. University of California</a:t>
            </a:r>
          </a:p>
          <a:p>
            <a:pPr lvl="0" defTabSz="368045">
              <a:spcBef>
                <a:spcPts val="10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Equal Rights Amendment and Phyllis Schlafly</a:t>
            </a:r>
          </a:p>
          <a:p>
            <a:pPr lvl="0" defTabSz="368045">
              <a:spcBef>
                <a:spcPts val="10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Roe v. Wade</a:t>
            </a:r>
          </a:p>
          <a:p>
            <a:pPr lvl="0" defTabSz="368045">
              <a:spcBef>
                <a:spcPts val="10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Harvey Milk</a:t>
            </a:r>
          </a:p>
          <a:p>
            <a:pPr lvl="0" defTabSz="368045">
              <a:spcBef>
                <a:spcPts val="10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Reasons for the rise of Evangelicalism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121729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 b="1" i="1" dirty="0">
                <a:solidFill>
                  <a:srgbClr val="0000FF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Apple Chancery"/>
                <a:cs typeface="Apple Chancery"/>
              </a:rPr>
              <a:t>An Era of Limits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6613995" y="1613515"/>
            <a:ext cx="6202075" cy="783656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327152">
              <a:spcBef>
                <a:spcPts val="2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C82506"/>
                </a:solidFill>
              </a:rPr>
              <a:t>Environmentalism</a:t>
            </a:r>
          </a:p>
          <a:p>
            <a:pPr marL="563372" lvl="1" indent="-342900" defTabSz="327152">
              <a:spcBef>
                <a:spcPts val="2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00FF"/>
                </a:solidFill>
              </a:rPr>
              <a:t>Focused on preservation and conservation of the environment</a:t>
            </a:r>
          </a:p>
          <a:p>
            <a:pPr marL="563372" lvl="1" indent="-342900" defTabSz="327152">
              <a:spcBef>
                <a:spcPts val="2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i="1" dirty="0">
                <a:solidFill>
                  <a:srgbClr val="0000FF"/>
                </a:solidFill>
              </a:rPr>
              <a:t>Silent Spring</a:t>
            </a:r>
            <a:r>
              <a:rPr sz="2400" b="1" dirty="0">
                <a:solidFill>
                  <a:srgbClr val="0000FF"/>
                </a:solidFill>
              </a:rPr>
              <a:t> - (could be a GREAT stimulus for multiple-choice)</a:t>
            </a:r>
          </a:p>
          <a:p>
            <a:pPr marL="783844" lvl="2" indent="-342900" defTabSz="327152">
              <a:spcBef>
                <a:spcPts val="200"/>
              </a:spcBef>
              <a:buSzPct val="110000"/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tx1"/>
                </a:solidFill>
              </a:rPr>
              <a:t>Written by Rachel Carson (1962) - exposed the dangers of pesticides (DDT) on the environment</a:t>
            </a:r>
          </a:p>
          <a:p>
            <a:pPr marL="783844" lvl="2" indent="-342900" defTabSz="327152">
              <a:spcBef>
                <a:spcPts val="200"/>
              </a:spcBef>
              <a:buSzPct val="110000"/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tx1"/>
                </a:solidFill>
              </a:rPr>
              <a:t>Helped lead to the </a:t>
            </a:r>
          </a:p>
          <a:p>
            <a:pPr marL="563372" lvl="1" indent="-342900" defTabSz="327152">
              <a:spcBef>
                <a:spcPts val="2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73CF"/>
                </a:solidFill>
              </a:rPr>
              <a:t>Environmental Protection Agency (EPA):</a:t>
            </a:r>
          </a:p>
          <a:p>
            <a:pPr marL="783844" lvl="2" indent="-342900" defTabSz="327152">
              <a:spcBef>
                <a:spcPts val="2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00FF"/>
                </a:solidFill>
              </a:rPr>
              <a:t>Created under Nixon’s Administration, helped regulate businesses and their impact on the environment</a:t>
            </a:r>
          </a:p>
          <a:p>
            <a:pPr marL="783844" lvl="2" indent="-342900" defTabSz="327152">
              <a:spcBef>
                <a:spcPts val="2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00FF"/>
                </a:solidFill>
              </a:rPr>
              <a:t>Clean Air Act (1970):</a:t>
            </a:r>
          </a:p>
          <a:p>
            <a:pPr marL="1004316" lvl="3" indent="-342900" defTabSz="327152">
              <a:spcBef>
                <a:spcPts val="200"/>
              </a:spcBef>
              <a:buSzPct val="110000"/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tx1"/>
                </a:solidFill>
              </a:rPr>
              <a:t>Allowed the EPA to regulate air emissions by </a:t>
            </a:r>
            <a:r>
              <a:rPr sz="2400" b="1" dirty="0" smtClean="0">
                <a:solidFill>
                  <a:schemeClr val="tx1"/>
                </a:solidFill>
              </a:rPr>
              <a:t>companies</a:t>
            </a:r>
            <a:endParaRPr sz="2400" b="1" dirty="0">
              <a:solidFill>
                <a:schemeClr val="tx1"/>
              </a:solidFill>
            </a:endParaRPr>
          </a:p>
        </p:txBody>
      </p:sp>
      <p:pic>
        <p:nvPicPr>
          <p:cNvPr id="43" name="473px-Rachel-Cars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493" y="2203204"/>
            <a:ext cx="2529123" cy="3202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758" y="6497462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12635"/>
            <a:ext cx="3289300" cy="2463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761" y="1710221"/>
            <a:ext cx="11744242" cy="1949148"/>
          </a:xfrm>
        </p:spPr>
        <p:txBody>
          <a:bodyPr>
            <a:normAutofit/>
          </a:bodyPr>
          <a:lstStyle/>
          <a:p>
            <a:pPr marL="563372" lvl="1" indent="-342900" defTabSz="327152">
              <a:spcBef>
                <a:spcPts val="2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73CF"/>
                </a:solidFill>
              </a:rPr>
              <a:t>Nuclear Power</a:t>
            </a:r>
          </a:p>
          <a:p>
            <a:pPr marL="783844" lvl="2" indent="-342900" defTabSz="327152">
              <a:spcBef>
                <a:spcPts val="2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/>
              <a:t>Originally seen as an alternative to other energy forms</a:t>
            </a:r>
          </a:p>
          <a:p>
            <a:pPr marL="783844" lvl="2" indent="-342900" defTabSz="327152">
              <a:spcBef>
                <a:spcPts val="2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/>
              <a:t>Environmentalists were concerned with the dangers of nuclear plants</a:t>
            </a:r>
          </a:p>
          <a:p>
            <a:pPr marL="1004316" lvl="3" indent="-342900" defTabSz="327152">
              <a:spcBef>
                <a:spcPts val="200"/>
              </a:spcBef>
              <a:buSzPct val="110000"/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400" b="1" dirty="0"/>
              <a:t>Three Mile Island (PA) - 100,000 people were forced to flee their </a:t>
            </a:r>
            <a:r>
              <a:rPr lang="en-US" sz="2400" b="1" dirty="0" smtClean="0"/>
              <a:t>homes</a:t>
            </a:r>
            <a:endParaRPr lang="en-US" sz="2400" b="1" dirty="0"/>
          </a:p>
        </p:txBody>
      </p:sp>
      <p:pic>
        <p:nvPicPr>
          <p:cNvPr id="4" name="606px-Environmental_Protection_Agency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926" y="5171880"/>
            <a:ext cx="2704032" cy="2677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Three_Mile_Island_(color)-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4020" y="4412341"/>
            <a:ext cx="5245338" cy="411581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41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117956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 b="1" i="1" dirty="0">
                <a:solidFill>
                  <a:srgbClr val="0000FF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Apple Chancery"/>
                <a:cs typeface="Apple Chancery"/>
              </a:rPr>
              <a:t>An Era of Limits</a:t>
            </a:r>
          </a:p>
        </p:txBody>
      </p:sp>
    </p:spTree>
    <p:extLst>
      <p:ext uri="{BB962C8B-B14F-4D97-AF65-F5344CB8AC3E}">
        <p14:creationId xmlns:p14="http://schemas.microsoft.com/office/powerpoint/2010/main" val="14928620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238970" y="1760522"/>
            <a:ext cx="6148692" cy="766843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303783">
              <a:spcBef>
                <a:spcPts val="18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C82506"/>
                </a:solidFill>
              </a:rPr>
              <a:t>Economic Transformation</a:t>
            </a:r>
          </a:p>
          <a:p>
            <a:pPr marL="547624" lvl="1" indent="-342900" defTabSz="303783">
              <a:spcBef>
                <a:spcPts val="18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Vietnam War + Great Society = deficit and inflation</a:t>
            </a:r>
          </a:p>
          <a:p>
            <a:pPr marL="547624" lvl="1" indent="-342900" defTabSz="303783">
              <a:spcBef>
                <a:spcPts val="18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US began to transform from a manufacturing economy to a service economy </a:t>
            </a:r>
          </a:p>
          <a:p>
            <a:pPr marL="547624" lvl="1" indent="-342900" defTabSz="303783">
              <a:spcBef>
                <a:spcPts val="18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Stagflation was rampant in the 1970s</a:t>
            </a:r>
          </a:p>
          <a:p>
            <a:pPr marL="547624" lvl="1" indent="-342900" defTabSz="303783">
              <a:spcBef>
                <a:spcPts val="18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FF"/>
                </a:solidFill>
              </a:rPr>
              <a:t>1971 - Nixon removed the US from the gold standard </a:t>
            </a:r>
          </a:p>
          <a:p>
            <a:pPr marL="752348" lvl="2" indent="-342900" defTabSz="303783">
              <a:spcBef>
                <a:spcPts val="1800"/>
              </a:spcBef>
              <a:buSzPct val="110000"/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5E5E5E"/>
                </a:solidFill>
              </a:rPr>
              <a:t>Who advocated changing the gold standard in the late 19th century</a:t>
            </a:r>
            <a:r>
              <a:rPr sz="2800" b="1" dirty="0" smtClean="0">
                <a:solidFill>
                  <a:srgbClr val="5E5E5E"/>
                </a:solidFill>
              </a:rPr>
              <a:t>?</a:t>
            </a:r>
            <a:endParaRPr sz="2800" b="1" dirty="0">
              <a:solidFill>
                <a:srgbClr val="5E5E5E"/>
              </a:solidFill>
            </a:endParaRPr>
          </a:p>
        </p:txBody>
      </p:sp>
      <p:pic>
        <p:nvPicPr>
          <p:cNvPr id="50" name="800px-Lackawanna_steel_plant_shipcana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7149" y="5932900"/>
            <a:ext cx="5188851" cy="361922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6"/>
          <p:cNvSpPr txBox="1">
            <a:spLocks/>
          </p:cNvSpPr>
          <p:nvPr/>
        </p:nvSpPr>
        <p:spPr>
          <a:xfrm>
            <a:off x="787400" y="-125751"/>
            <a:ext cx="11430000" cy="142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  <a:lvl2pPr indent="2286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2pPr>
            <a:lvl3pPr indent="4572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3pPr>
            <a:lvl4pPr indent="6858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4pPr>
            <a:lvl5pPr indent="9144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5pPr>
            <a:lvl6pPr indent="11430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6pPr>
            <a:lvl7pPr indent="13716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7pPr>
            <a:lvl8pPr indent="16002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8pPr>
            <a:lvl9pPr indent="18288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b="1" i="1" dirty="0" smtClean="0">
                <a:solidFill>
                  <a:srgbClr val="0000FF"/>
                </a:solidFill>
                <a:latin typeface="Apple Chancery"/>
                <a:cs typeface="Apple Chancery"/>
              </a:rPr>
              <a:t>An Era of Limits</a:t>
            </a:r>
            <a:endParaRPr lang="en-US" sz="6600" b="1" i="1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022" y="2764515"/>
            <a:ext cx="3263900" cy="24892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7745668" y="2464729"/>
            <a:ext cx="3986001" cy="3030611"/>
          </a:xfrm>
          <a:prstGeom prst="line">
            <a:avLst/>
          </a:prstGeom>
          <a:noFill/>
          <a:ln w="114300" cap="flat" cmpd="sng">
            <a:solidFill>
              <a:srgbClr val="C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506760" y="2464729"/>
            <a:ext cx="4224909" cy="3030611"/>
          </a:xfrm>
          <a:prstGeom prst="line">
            <a:avLst/>
          </a:prstGeom>
          <a:noFill/>
          <a:ln w="114300" cap="flat" cmpd="sng">
            <a:solidFill>
              <a:srgbClr val="C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368" y="2049749"/>
            <a:ext cx="5846974" cy="7494789"/>
          </a:xfrm>
        </p:spPr>
        <p:txBody>
          <a:bodyPr>
            <a:normAutofit fontScale="92500" lnSpcReduction="10000"/>
          </a:bodyPr>
          <a:lstStyle/>
          <a:p>
            <a:pPr marL="547624" lvl="1" indent="-342900" defTabSz="303783">
              <a:spcBef>
                <a:spcPts val="18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73CF"/>
                </a:solidFill>
              </a:rPr>
              <a:t>Deindustrialization</a:t>
            </a:r>
          </a:p>
          <a:p>
            <a:pPr marL="752348" lvl="2" indent="-342900" defTabSz="303783">
              <a:spcBef>
                <a:spcPts val="18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800" b="1" dirty="0"/>
              <a:t>Steel production fell drastically, foreign steel was cheaper than American</a:t>
            </a:r>
          </a:p>
          <a:p>
            <a:pPr marL="752348" lvl="2" indent="-342900" defTabSz="303783">
              <a:spcBef>
                <a:spcPts val="18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800" b="1" dirty="0"/>
              <a:t>Rust Belt - area in the Northeast that saw a decline in industrial production</a:t>
            </a:r>
          </a:p>
          <a:p>
            <a:pPr marL="957072" lvl="3" indent="-342900" defTabSz="303783">
              <a:spcBef>
                <a:spcPts val="1800"/>
              </a:spcBef>
              <a:buSzPct val="110000"/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800" b="1" dirty="0"/>
              <a:t>What’s another famous “belt?”</a:t>
            </a:r>
          </a:p>
          <a:p>
            <a:pPr marL="1161796" lvl="4" indent="-342900" defTabSz="303783">
              <a:spcBef>
                <a:spcPts val="1800"/>
              </a:spcBef>
              <a:buSzPct val="110000"/>
              <a:buFont typeface="Wingdings" charset="2"/>
              <a:buChar char="²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/>
              <a:t>***Sunbelt***</a:t>
            </a:r>
            <a:endParaRPr lang="en-US" sz="2800" b="1" dirty="0"/>
          </a:p>
          <a:p>
            <a:pPr marL="547624" lvl="1" indent="-342900" defTabSz="303783">
              <a:spcBef>
                <a:spcPts val="18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73CF"/>
                </a:solidFill>
              </a:rPr>
              <a:t>Organized Labor in Decline</a:t>
            </a:r>
          </a:p>
          <a:p>
            <a:pPr marL="752348" lvl="2" indent="-342900" defTabSz="303783">
              <a:spcBef>
                <a:spcPts val="18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800" b="1" dirty="0"/>
              <a:t>The loss of many industrial jobs hurt the labor movement</a:t>
            </a:r>
          </a:p>
          <a:p>
            <a:pPr marL="752348" lvl="2" indent="-342900" defTabSz="303783">
              <a:spcBef>
                <a:spcPts val="18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800" b="1" dirty="0"/>
              <a:t>Unions focused on saving jobs, as opposed to gaining higher wages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hape 36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1418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  <a:lvl2pPr indent="2286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2pPr>
            <a:lvl3pPr indent="4572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3pPr>
            <a:lvl4pPr indent="6858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4pPr>
            <a:lvl5pPr indent="9144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5pPr>
            <a:lvl6pPr indent="11430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6pPr>
            <a:lvl7pPr indent="13716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7pPr>
            <a:lvl8pPr indent="16002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8pPr>
            <a:lvl9pPr indent="18288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b="1" i="1" dirty="0" smtClean="0">
                <a:solidFill>
                  <a:srgbClr val="0000FF"/>
                </a:solidFill>
                <a:latin typeface="Apple Chancery"/>
                <a:cs typeface="Apple Chancery"/>
              </a:rPr>
              <a:t>An Era of Limits</a:t>
            </a:r>
            <a:endParaRPr lang="en-US" sz="6600" b="1" i="1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2049749"/>
            <a:ext cx="5493964" cy="34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2" y="5720423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260" y="6098946"/>
            <a:ext cx="3345162" cy="30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138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188672" y="1672495"/>
            <a:ext cx="6085822" cy="73368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356362">
              <a:spcBef>
                <a:spcPts val="2100"/>
              </a:spcBef>
              <a:buSzPct val="110000"/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C82506"/>
                </a:solidFill>
              </a:rPr>
              <a:t>Urban Crisis and Suburban Revolt</a:t>
            </a:r>
          </a:p>
          <a:p>
            <a:pPr marL="583057" lvl="1" indent="-342900" defTabSz="356362">
              <a:spcBef>
                <a:spcPts val="2100"/>
              </a:spcBef>
              <a:buSzPct val="110000"/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000000"/>
                </a:solidFill>
              </a:rPr>
              <a:t>An increase in suburbs left less revenue for cities, which left many grappling to pay bills</a:t>
            </a:r>
          </a:p>
          <a:p>
            <a:pPr marL="823214" lvl="2" indent="-342900" defTabSz="356362">
              <a:spcBef>
                <a:spcPts val="21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0000FF"/>
                </a:solidFill>
              </a:rPr>
              <a:t>NYC almost declared bankruptcy in 1975</a:t>
            </a:r>
          </a:p>
          <a:p>
            <a:pPr marL="583057" lvl="1" indent="-342900" defTabSz="356362">
              <a:spcBef>
                <a:spcPts val="2100"/>
              </a:spcBef>
              <a:buSzPct val="110000"/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chemeClr val="tx1"/>
                </a:solidFill>
              </a:rPr>
              <a:t>Impact of the growth of suburbs?</a:t>
            </a:r>
          </a:p>
          <a:p>
            <a:pPr marL="823214" lvl="2" indent="-342900" defTabSz="356362">
              <a:spcBef>
                <a:spcPts val="21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0000FF"/>
                </a:solidFill>
              </a:rPr>
              <a:t>Growth of shopping centers, businesses moved to suburbs as </a:t>
            </a:r>
            <a:r>
              <a:rPr sz="3200" b="1" dirty="0" smtClean="0">
                <a:solidFill>
                  <a:srgbClr val="0000FF"/>
                </a:solidFill>
              </a:rPr>
              <a:t>well</a:t>
            </a:r>
            <a:endParaRPr sz="3200" b="1" dirty="0">
              <a:solidFill>
                <a:srgbClr val="0000FF"/>
              </a:solidFill>
            </a:endParaRPr>
          </a:p>
        </p:txBody>
      </p:sp>
      <p:sp>
        <p:nvSpPr>
          <p:cNvPr id="5" name="Shape 36"/>
          <p:cNvSpPr txBox="1">
            <a:spLocks/>
          </p:cNvSpPr>
          <p:nvPr/>
        </p:nvSpPr>
        <p:spPr>
          <a:xfrm>
            <a:off x="787400" y="254000"/>
            <a:ext cx="11430000" cy="1418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  <a:lvl2pPr indent="2286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2pPr>
            <a:lvl3pPr indent="4572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3pPr>
            <a:lvl4pPr indent="6858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4pPr>
            <a:lvl5pPr indent="9144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5pPr>
            <a:lvl6pPr indent="11430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6pPr>
            <a:lvl7pPr indent="13716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7pPr>
            <a:lvl8pPr indent="16002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8pPr>
            <a:lvl9pPr indent="18288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b="1" i="1" dirty="0" smtClean="0">
                <a:solidFill>
                  <a:srgbClr val="0000FF"/>
                </a:solidFill>
                <a:effectLst/>
                <a:latin typeface="Apple Chancery"/>
                <a:cs typeface="Apple Chancery"/>
              </a:rPr>
              <a:t>An Era of Limits</a:t>
            </a:r>
            <a:endParaRPr lang="en-US" sz="6600" b="1" i="1" dirty="0">
              <a:solidFill>
                <a:srgbClr val="0000FF"/>
              </a:solidFill>
              <a:effectLst/>
              <a:latin typeface="Apple Chancery"/>
              <a:cs typeface="Apple Chancer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132" y="6491004"/>
            <a:ext cx="3369868" cy="2852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132" y="2927617"/>
            <a:ext cx="3187700" cy="2552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8265" y="1785671"/>
            <a:ext cx="7506759" cy="7967928"/>
          </a:xfrm>
        </p:spPr>
        <p:txBody>
          <a:bodyPr>
            <a:normAutofit lnSpcReduction="10000"/>
          </a:bodyPr>
          <a:lstStyle/>
          <a:p>
            <a:pPr marL="583057" lvl="1" indent="-342900" defTabSz="356362">
              <a:spcBef>
                <a:spcPts val="2100"/>
              </a:spcBef>
              <a:buSzPct val="110000"/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lang="en-US" sz="3000" b="1" dirty="0">
                <a:solidFill>
                  <a:srgbClr val="FF0000"/>
                </a:solidFill>
              </a:rPr>
              <a:t>Tax Revolt:</a:t>
            </a:r>
          </a:p>
          <a:p>
            <a:pPr marL="823214" lvl="2" indent="-342900" defTabSz="356362">
              <a:spcBef>
                <a:spcPts val="21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3000" b="1" dirty="0"/>
              <a:t>Major component (and victory - N.C.) of the conservative movement</a:t>
            </a:r>
          </a:p>
          <a:p>
            <a:pPr marL="823214" lvl="2" indent="-342900" defTabSz="356362">
              <a:spcBef>
                <a:spcPts val="21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3000" b="1" dirty="0"/>
              <a:t>Proposition 13 in California changed taxes</a:t>
            </a:r>
          </a:p>
          <a:p>
            <a:pPr marL="1063371" lvl="3" indent="-342900" defTabSz="356362">
              <a:spcBef>
                <a:spcPts val="2100"/>
              </a:spcBef>
              <a:buSzPct val="11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000" b="1" dirty="0">
                <a:solidFill>
                  <a:srgbClr val="0000FF"/>
                </a:solidFill>
              </a:rPr>
              <a:t>Capped property taxes, increased requirements for tax measures to be 2/3 in the legislature</a:t>
            </a:r>
          </a:p>
          <a:p>
            <a:pPr marL="1063371" lvl="3" indent="-342900" defTabSz="356362">
              <a:spcBef>
                <a:spcPts val="2100"/>
              </a:spcBef>
              <a:buSzPct val="11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000" b="1" dirty="0">
                <a:solidFill>
                  <a:srgbClr val="0000FF"/>
                </a:solidFill>
              </a:rPr>
              <a:t>Example of a referendum - famous Progressive associated with this idea?</a:t>
            </a:r>
          </a:p>
          <a:p>
            <a:pPr marL="583057" lvl="1" indent="-342900" defTabSz="356362">
              <a:spcBef>
                <a:spcPts val="2100"/>
              </a:spcBef>
              <a:buSzPct val="110000"/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3000" b="1" dirty="0"/>
              <a:t>Labor trends beginning in the 1970s?</a:t>
            </a:r>
          </a:p>
          <a:p>
            <a:pPr marL="823214" lvl="2" indent="-342900" defTabSz="356362">
              <a:spcBef>
                <a:spcPts val="2100"/>
              </a:spcBef>
              <a:buSzPct val="110000"/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3000" b="1" dirty="0">
                <a:solidFill>
                  <a:srgbClr val="0000FF"/>
                </a:solidFill>
              </a:rPr>
              <a:t>A large number low-wage earners; high wage earners at the top; decreasing number in the middle</a:t>
            </a:r>
          </a:p>
          <a:p>
            <a:endParaRPr lang="en-US" dirty="0"/>
          </a:p>
        </p:txBody>
      </p:sp>
      <p:sp>
        <p:nvSpPr>
          <p:cNvPr id="4" name="Shape 36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1078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  <a:lvl2pPr indent="2286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2pPr>
            <a:lvl3pPr indent="4572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3pPr>
            <a:lvl4pPr indent="6858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4pPr>
            <a:lvl5pPr indent="9144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5pPr>
            <a:lvl6pPr indent="11430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6pPr>
            <a:lvl7pPr indent="13716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7pPr>
            <a:lvl8pPr indent="16002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8pPr>
            <a:lvl9pPr indent="1828800" algn="ctr" defTabSz="584200"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sz="6600" b="1" i="1" dirty="0" smtClean="0">
                <a:solidFill>
                  <a:srgbClr val="0000FF"/>
                </a:solidFill>
                <a:effectLst/>
                <a:latin typeface="Apple Chancery"/>
                <a:cs typeface="Apple Chancery"/>
              </a:rPr>
              <a:t>An Era of Limits</a:t>
            </a:r>
            <a:endParaRPr lang="en-US" sz="6600" b="1" i="1" dirty="0">
              <a:solidFill>
                <a:srgbClr val="0000FF"/>
              </a:solidFill>
              <a:effectLst/>
              <a:latin typeface="Apple Chancery"/>
              <a:cs typeface="Apple Chancer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8" y="1785671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6438206"/>
            <a:ext cx="38227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34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38315" y="254000"/>
            <a:ext cx="12383120" cy="155682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 b="1" i="1" dirty="0">
                <a:solidFill>
                  <a:srgbClr val="0000FF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Apple Chancery"/>
                <a:cs typeface="Apple Chancery"/>
              </a:rPr>
              <a:t>Politics in Flux, 1973 - 1980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238969" y="2092126"/>
            <a:ext cx="5733746" cy="73368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280415">
              <a:spcBef>
                <a:spcPts val="1700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C82506"/>
                </a:solidFill>
              </a:rPr>
              <a:t>Watergate and the Fall of a President</a:t>
            </a:r>
          </a:p>
          <a:p>
            <a:pPr marL="531876" lvl="1" indent="-342900" defTabSz="280415">
              <a:spcBef>
                <a:spcPts val="17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 smtClean="0">
                <a:solidFill>
                  <a:srgbClr val="0000FF"/>
                </a:solidFill>
              </a:rPr>
              <a:t>June 17, 1972: break in at the Democratic National Headquarters at the Watergate Complex</a:t>
            </a:r>
          </a:p>
          <a:p>
            <a:pPr marL="720851" lvl="2" indent="-342900" defTabSz="280415">
              <a:spcBef>
                <a:spcPts val="1700"/>
              </a:spcBef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b="1" dirty="0" smtClean="0">
                <a:solidFill>
                  <a:srgbClr val="5E5E5E"/>
                </a:solidFill>
              </a:rPr>
              <a:t>The architects of the plan worked for Nixon’s Committee to Re-Elect the President (CREEP)</a:t>
            </a:r>
          </a:p>
          <a:p>
            <a:pPr marL="531876" lvl="1" indent="-342900" defTabSz="280415">
              <a:spcBef>
                <a:spcPts val="17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 smtClean="0">
                <a:solidFill>
                  <a:srgbClr val="0000FF"/>
                </a:solidFill>
              </a:rPr>
              <a:t>Nixon </a:t>
            </a:r>
            <a:r>
              <a:rPr sz="2400" b="1" dirty="0">
                <a:solidFill>
                  <a:srgbClr val="0000FF"/>
                </a:solidFill>
              </a:rPr>
              <a:t>helped obstruct the investigation</a:t>
            </a:r>
          </a:p>
          <a:p>
            <a:pPr marL="531876" lvl="1" indent="-342900" defTabSz="280415">
              <a:spcBef>
                <a:spcPts val="17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00FF"/>
                </a:solidFill>
              </a:rPr>
              <a:t>Woodward and Bernstein helped blow the top off of the scandal</a:t>
            </a:r>
          </a:p>
          <a:p>
            <a:pPr marL="531876" lvl="1" indent="-342900" defTabSz="280415">
              <a:spcBef>
                <a:spcPts val="17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00FF"/>
                </a:solidFill>
              </a:rPr>
              <a:t>August 9, 1974 - Nixon became the first president to resign</a:t>
            </a:r>
          </a:p>
          <a:p>
            <a:pPr marL="720851" lvl="2" indent="-342900" defTabSz="280415">
              <a:spcBef>
                <a:spcPts val="1700"/>
              </a:spcBef>
              <a:buFont typeface="Wingdings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5E5E5E"/>
                </a:solidFill>
              </a:rPr>
              <a:t>He was NOT </a:t>
            </a:r>
            <a:r>
              <a:rPr sz="2400" b="1" dirty="0" smtClean="0">
                <a:solidFill>
                  <a:srgbClr val="5E5E5E"/>
                </a:solidFill>
              </a:rPr>
              <a:t>impeached</a:t>
            </a:r>
            <a:endParaRPr sz="2400" b="1" dirty="0">
              <a:solidFill>
                <a:srgbClr val="5E5E5E"/>
              </a:solidFill>
            </a:endParaRPr>
          </a:p>
        </p:txBody>
      </p:sp>
      <p:pic>
        <p:nvPicPr>
          <p:cNvPr id="58" name="800px-WatergateFromAi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1611" y="1810821"/>
            <a:ext cx="4662600" cy="3496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29" y="5543373"/>
            <a:ext cx="3225800" cy="252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135" y="7003873"/>
            <a:ext cx="3797300" cy="213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1417</Words>
  <Application>Microsoft Macintosh PowerPoint</Application>
  <PresentationFormat>Custom</PresentationFormat>
  <Paragraphs>166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Harmony</vt:lpstr>
      <vt:lpstr>America’s History </vt:lpstr>
      <vt:lpstr>An Era of Limits</vt:lpstr>
      <vt:lpstr>An Era of Limits</vt:lpstr>
      <vt:lpstr>An Era of Limits</vt:lpstr>
      <vt:lpstr>PowerPoint Presentation</vt:lpstr>
      <vt:lpstr>An Era of Limits</vt:lpstr>
      <vt:lpstr>PowerPoint Presentation</vt:lpstr>
      <vt:lpstr>An Era of Limits</vt:lpstr>
      <vt:lpstr>Politics in Flux, 1973 - 1980</vt:lpstr>
      <vt:lpstr>Politics in Flux, 1973 - 1980</vt:lpstr>
      <vt:lpstr>PowerPoint Presentation</vt:lpstr>
      <vt:lpstr>PowerPoint Presentation</vt:lpstr>
      <vt:lpstr>Reform and Reaction in the 1970s</vt:lpstr>
      <vt:lpstr>Reform and Reaction in the 1970s</vt:lpstr>
      <vt:lpstr>Reform and Reaction in the 1970s</vt:lpstr>
      <vt:lpstr>Reform and Reaction in the 1970s</vt:lpstr>
      <vt:lpstr>Reform and Reaction in the 1970s</vt:lpstr>
      <vt:lpstr>Reform and Reaction in the 1970s</vt:lpstr>
      <vt:lpstr>The American Family on Trial</vt:lpstr>
      <vt:lpstr>The American Family on Trial</vt:lpstr>
      <vt:lpstr>The American Family on Trial</vt:lpstr>
      <vt:lpstr>The American Family on Trial</vt:lpstr>
      <vt:lpstr>The Recap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America’s History, 8th Edition</dc:title>
  <cp:lastModifiedBy>Barbara Myers</cp:lastModifiedBy>
  <cp:revision>32</cp:revision>
  <dcterms:modified xsi:type="dcterms:W3CDTF">2016-01-04T20:12:28Z</dcterms:modified>
</cp:coreProperties>
</file>